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33" r:id="rId1"/>
    <p:sldMasterId id="2147483735" r:id="rId2"/>
  </p:sldMasterIdLst>
  <p:notesMasterIdLst>
    <p:notesMasterId r:id="rId17"/>
  </p:notesMasterIdLst>
  <p:sldIdLst>
    <p:sldId id="256" r:id="rId3"/>
    <p:sldId id="258" r:id="rId4"/>
    <p:sldId id="259" r:id="rId5"/>
    <p:sldId id="260" r:id="rId6"/>
    <p:sldId id="261" r:id="rId7"/>
    <p:sldId id="262" r:id="rId8"/>
    <p:sldId id="306" r:id="rId9"/>
    <p:sldId id="307" r:id="rId10"/>
    <p:sldId id="308" r:id="rId11"/>
    <p:sldId id="309" r:id="rId12"/>
    <p:sldId id="310" r:id="rId13"/>
    <p:sldId id="263" r:id="rId14"/>
    <p:sldId id="264" r:id="rId15"/>
    <p:sldId id="265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F83033-D3FE-4680-B812-0C5AA79542D2}">
  <a:tblStyle styleId="{45F83033-D3FE-4680-B812-0C5AA79542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pos="5533"/>
        <p:guide pos="397"/>
        <p:guide orient="horz" pos="3240"/>
        <p:guide orient="horz"/>
        <p:guide orient="horz" pos="510"/>
        <p:guide pos="10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7d84ce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f7d84ce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721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166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0022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347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93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ubTitle" idx="1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Dmitriy5588/OTUS/blob/main/%D0%9F%D1%80%D0%BE%D0%B5%D0%BA%D1%82%D0%BD%D0%B0%D1%8F%20%D1%80%D0%B0%D0%B1%D0%BE%D1%82%D0%B0/README.md" TargetMode="Externa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92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92"/>
          <p:cNvSpPr/>
          <p:nvPr/>
        </p:nvSpPr>
        <p:spPr>
          <a:xfrm>
            <a:off x="433125" y="553500"/>
            <a:ext cx="4161600" cy="41550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92"/>
          <p:cNvSpPr txBox="1"/>
          <p:nvPr/>
        </p:nvSpPr>
        <p:spPr>
          <a:xfrm>
            <a:off x="433125" y="1890725"/>
            <a:ext cx="6459511" cy="215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ru-RU" sz="3200" b="1" spc="-1" dirty="0">
                <a:solidFill>
                  <a:schemeClr val="dk1"/>
                </a:solidFill>
                <a:latin typeface="Roboto"/>
                <a:ea typeface="Roboto"/>
              </a:rPr>
              <a:t>Проектирование сети двух территориально разнесённых ЦОД с </a:t>
            </a:r>
            <a:r>
              <a:rPr lang="ru-RU" sz="3200" b="1" spc="-1" dirty="0" smtClean="0">
                <a:solidFill>
                  <a:schemeClr val="dk1"/>
                </a:solidFill>
                <a:latin typeface="Roboto"/>
                <a:ea typeface="Roboto"/>
              </a:rPr>
              <a:t>применением технологии </a:t>
            </a:r>
            <a:r>
              <a:rPr lang="en-US" sz="3200" b="1" spc="-1" dirty="0" smtClean="0">
                <a:solidFill>
                  <a:schemeClr val="dk1"/>
                </a:solidFill>
                <a:latin typeface="Roboto"/>
                <a:ea typeface="Roboto"/>
              </a:rPr>
              <a:t>VxLAN/EVPN</a:t>
            </a:r>
            <a:endParaRPr sz="3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92"/>
          <p:cNvSpPr txBox="1"/>
          <p:nvPr/>
        </p:nvSpPr>
        <p:spPr>
          <a:xfrm>
            <a:off x="572150" y="553500"/>
            <a:ext cx="434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 smtClean="0">
                <a:solidFill>
                  <a:srgbClr val="F4F4F6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Дизайн сетей ЦОД</a:t>
            </a:r>
            <a:endParaRPr sz="1500" dirty="0">
              <a:solidFill>
                <a:srgbClr val="F4F4F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9749" y="1960744"/>
            <a:ext cx="1787901" cy="284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103909"/>
            <a:ext cx="852060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/>
              <a:t>Проверка работы </a:t>
            </a:r>
            <a:r>
              <a:rPr lang="en-US" sz="2000" dirty="0" smtClean="0"/>
              <a:t>VxLAN </a:t>
            </a:r>
            <a:r>
              <a:rPr lang="ru-RU" sz="2000" dirty="0" smtClean="0"/>
              <a:t>фабрики</a:t>
            </a:r>
            <a:endParaRPr sz="20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00550" y="789575"/>
            <a:ext cx="20089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/>
              <a:t>Leaf1#show </a:t>
            </a:r>
            <a:r>
              <a:rPr lang="ru-RU" sz="900" dirty="0" err="1"/>
              <a:t>vxlan</a:t>
            </a:r>
            <a:r>
              <a:rPr lang="ru-RU" sz="900" dirty="0"/>
              <a:t> </a:t>
            </a:r>
            <a:r>
              <a:rPr lang="ru-RU" sz="900" dirty="0" err="1"/>
              <a:t>vtep</a:t>
            </a:r>
            <a:endParaRPr lang="ru-RU" sz="900" dirty="0"/>
          </a:p>
          <a:p>
            <a:r>
              <a:rPr lang="ru-RU" sz="900" dirty="0" err="1"/>
              <a:t>Remote</a:t>
            </a:r>
            <a:r>
              <a:rPr lang="ru-RU" sz="900" dirty="0"/>
              <a:t> VTEPS </a:t>
            </a:r>
            <a:r>
              <a:rPr lang="ru-RU" sz="900" dirty="0" err="1"/>
              <a:t>for</a:t>
            </a:r>
            <a:r>
              <a:rPr lang="ru-RU" sz="900" dirty="0"/>
              <a:t> Vxlan1:</a:t>
            </a:r>
          </a:p>
          <a:p>
            <a:endParaRPr lang="ru-RU" sz="900" dirty="0"/>
          </a:p>
          <a:p>
            <a:r>
              <a:rPr lang="ru-RU" sz="900" dirty="0"/>
              <a:t>VTEP          </a:t>
            </a:r>
            <a:r>
              <a:rPr lang="ru-RU" sz="900" dirty="0" err="1"/>
              <a:t>Tunnel</a:t>
            </a:r>
            <a:r>
              <a:rPr lang="ru-RU" sz="900" dirty="0"/>
              <a:t> </a:t>
            </a:r>
            <a:r>
              <a:rPr lang="ru-RU" sz="900" dirty="0" err="1"/>
              <a:t>Type</a:t>
            </a:r>
            <a:r>
              <a:rPr lang="ru-RU" sz="900" dirty="0"/>
              <a:t>(s)</a:t>
            </a:r>
          </a:p>
          <a:p>
            <a:r>
              <a:rPr lang="ru-RU" sz="900" dirty="0"/>
              <a:t>------------- --------------</a:t>
            </a:r>
          </a:p>
          <a:p>
            <a:r>
              <a:rPr lang="ru-RU" sz="900" dirty="0"/>
              <a:t>1.1.1.2       </a:t>
            </a:r>
            <a:r>
              <a:rPr lang="ru-RU" sz="900" dirty="0" err="1"/>
              <a:t>flood</a:t>
            </a:r>
            <a:endParaRPr lang="ru-RU" sz="900" dirty="0"/>
          </a:p>
          <a:p>
            <a:r>
              <a:rPr lang="ru-RU" sz="900" dirty="0"/>
              <a:t>1.1.1.3       </a:t>
            </a:r>
            <a:r>
              <a:rPr lang="ru-RU" sz="900" dirty="0" err="1"/>
              <a:t>flood</a:t>
            </a:r>
            <a:endParaRPr lang="ru-RU" sz="900" dirty="0"/>
          </a:p>
          <a:p>
            <a:r>
              <a:rPr lang="ru-RU" sz="900" dirty="0"/>
              <a:t>2.2.2.1       </a:t>
            </a:r>
            <a:r>
              <a:rPr lang="ru-RU" sz="900" dirty="0" err="1"/>
              <a:t>flood</a:t>
            </a:r>
            <a:endParaRPr lang="ru-RU" sz="900" dirty="0"/>
          </a:p>
          <a:p>
            <a:r>
              <a:rPr lang="ru-RU" sz="900" dirty="0"/>
              <a:t>2.2.2.3       </a:t>
            </a:r>
            <a:r>
              <a:rPr lang="ru-RU" sz="900" dirty="0" err="1"/>
              <a:t>flood</a:t>
            </a:r>
            <a:endParaRPr lang="ru-RU" sz="900" dirty="0"/>
          </a:p>
          <a:p>
            <a:endParaRPr lang="ru-RU" sz="900" dirty="0"/>
          </a:p>
          <a:p>
            <a:r>
              <a:rPr lang="ru-RU" sz="900" dirty="0" err="1"/>
              <a:t>Total</a:t>
            </a:r>
            <a:r>
              <a:rPr lang="ru-RU" sz="900" dirty="0"/>
              <a:t> </a:t>
            </a:r>
            <a:r>
              <a:rPr lang="ru-RU" sz="900" dirty="0" err="1"/>
              <a:t>number</a:t>
            </a:r>
            <a:r>
              <a:rPr lang="ru-RU" sz="900" dirty="0"/>
              <a:t> </a:t>
            </a:r>
            <a:r>
              <a:rPr lang="ru-RU" sz="900" dirty="0" err="1"/>
              <a:t>of</a:t>
            </a:r>
            <a:r>
              <a:rPr lang="ru-RU" sz="900" dirty="0"/>
              <a:t> </a:t>
            </a:r>
            <a:r>
              <a:rPr lang="ru-RU" sz="900" dirty="0" err="1"/>
              <a:t>remote</a:t>
            </a:r>
            <a:r>
              <a:rPr lang="ru-RU" sz="900" dirty="0"/>
              <a:t> VTEPS:  4</a:t>
            </a:r>
          </a:p>
          <a:p>
            <a:r>
              <a:rPr lang="ru-RU" sz="900" dirty="0"/>
              <a:t>Leaf1#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00550" y="3317334"/>
            <a:ext cx="4572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900" dirty="0"/>
              <a:t>VPCS&gt; </a:t>
            </a:r>
            <a:r>
              <a:rPr lang="ru-RU" sz="900" dirty="0" err="1"/>
              <a:t>ping</a:t>
            </a:r>
            <a:r>
              <a:rPr lang="ru-RU" sz="900" dirty="0"/>
              <a:t> 192.168.0.200</a:t>
            </a:r>
          </a:p>
          <a:p>
            <a:endParaRPr lang="ru-RU" sz="900" dirty="0"/>
          </a:p>
          <a:p>
            <a:r>
              <a:rPr lang="ru-RU" sz="900" dirty="0"/>
              <a:t>84 </a:t>
            </a:r>
            <a:r>
              <a:rPr lang="ru-RU" sz="900" dirty="0" err="1"/>
              <a:t>bytes</a:t>
            </a:r>
            <a:r>
              <a:rPr lang="ru-RU" sz="900" dirty="0"/>
              <a:t> </a:t>
            </a:r>
            <a:r>
              <a:rPr lang="ru-RU" sz="900" dirty="0" err="1"/>
              <a:t>from</a:t>
            </a:r>
            <a:r>
              <a:rPr lang="ru-RU" sz="900" dirty="0"/>
              <a:t> 192.168.0.200 </a:t>
            </a:r>
            <a:r>
              <a:rPr lang="ru-RU" sz="900" dirty="0" err="1"/>
              <a:t>icmp_seq</a:t>
            </a:r>
            <a:r>
              <a:rPr lang="ru-RU" sz="900" dirty="0"/>
              <a:t>=1 </a:t>
            </a:r>
            <a:r>
              <a:rPr lang="ru-RU" sz="900" dirty="0" err="1"/>
              <a:t>ttl</a:t>
            </a:r>
            <a:r>
              <a:rPr lang="ru-RU" sz="900" dirty="0"/>
              <a:t>=64 </a:t>
            </a:r>
            <a:r>
              <a:rPr lang="ru-RU" sz="900" dirty="0" err="1"/>
              <a:t>time</a:t>
            </a:r>
            <a:r>
              <a:rPr lang="ru-RU" sz="900" dirty="0"/>
              <a:t>=52.216 </a:t>
            </a:r>
            <a:r>
              <a:rPr lang="ru-RU" sz="900" dirty="0" err="1"/>
              <a:t>ms</a:t>
            </a:r>
            <a:endParaRPr lang="ru-RU" sz="900" dirty="0"/>
          </a:p>
          <a:p>
            <a:r>
              <a:rPr lang="ru-RU" sz="900" dirty="0"/>
              <a:t>84 </a:t>
            </a:r>
            <a:r>
              <a:rPr lang="ru-RU" sz="900" dirty="0" err="1"/>
              <a:t>bytes</a:t>
            </a:r>
            <a:r>
              <a:rPr lang="ru-RU" sz="900" dirty="0"/>
              <a:t> </a:t>
            </a:r>
            <a:r>
              <a:rPr lang="ru-RU" sz="900" dirty="0" err="1"/>
              <a:t>from</a:t>
            </a:r>
            <a:r>
              <a:rPr lang="ru-RU" sz="900" dirty="0"/>
              <a:t> 192.168.0.200 </a:t>
            </a:r>
            <a:r>
              <a:rPr lang="ru-RU" sz="900" dirty="0" err="1"/>
              <a:t>icmp_seq</a:t>
            </a:r>
            <a:r>
              <a:rPr lang="ru-RU" sz="900" dirty="0"/>
              <a:t>=2 </a:t>
            </a:r>
            <a:r>
              <a:rPr lang="ru-RU" sz="900" dirty="0" err="1"/>
              <a:t>ttl</a:t>
            </a:r>
            <a:r>
              <a:rPr lang="ru-RU" sz="900" dirty="0"/>
              <a:t>=64 </a:t>
            </a:r>
            <a:r>
              <a:rPr lang="ru-RU" sz="900" dirty="0" err="1"/>
              <a:t>time</a:t>
            </a:r>
            <a:r>
              <a:rPr lang="ru-RU" sz="900" dirty="0"/>
              <a:t>=33.975 </a:t>
            </a:r>
            <a:r>
              <a:rPr lang="ru-RU" sz="900" dirty="0" err="1"/>
              <a:t>ms</a:t>
            </a:r>
            <a:endParaRPr lang="ru-RU" sz="900" dirty="0"/>
          </a:p>
          <a:p>
            <a:r>
              <a:rPr lang="ru-RU" sz="900" dirty="0"/>
              <a:t>84 </a:t>
            </a:r>
            <a:r>
              <a:rPr lang="ru-RU" sz="900" dirty="0" err="1"/>
              <a:t>bytes</a:t>
            </a:r>
            <a:r>
              <a:rPr lang="ru-RU" sz="900" dirty="0"/>
              <a:t> </a:t>
            </a:r>
            <a:r>
              <a:rPr lang="ru-RU" sz="900" dirty="0" err="1"/>
              <a:t>from</a:t>
            </a:r>
            <a:r>
              <a:rPr lang="ru-RU" sz="900" dirty="0"/>
              <a:t> 192.168.0.200 </a:t>
            </a:r>
            <a:r>
              <a:rPr lang="ru-RU" sz="900" dirty="0" err="1"/>
              <a:t>icmp_seq</a:t>
            </a:r>
            <a:r>
              <a:rPr lang="ru-RU" sz="900" dirty="0"/>
              <a:t>=3 </a:t>
            </a:r>
            <a:r>
              <a:rPr lang="ru-RU" sz="900" dirty="0" err="1"/>
              <a:t>ttl</a:t>
            </a:r>
            <a:r>
              <a:rPr lang="ru-RU" sz="900" dirty="0"/>
              <a:t>=64 </a:t>
            </a:r>
            <a:r>
              <a:rPr lang="ru-RU" sz="900" dirty="0" err="1"/>
              <a:t>time</a:t>
            </a:r>
            <a:r>
              <a:rPr lang="ru-RU" sz="900" dirty="0"/>
              <a:t>=58.426 </a:t>
            </a:r>
            <a:r>
              <a:rPr lang="ru-RU" sz="900" dirty="0" err="1"/>
              <a:t>ms</a:t>
            </a:r>
            <a:endParaRPr lang="ru-RU" sz="900" dirty="0"/>
          </a:p>
          <a:p>
            <a:r>
              <a:rPr lang="ru-RU" sz="900" dirty="0"/>
              <a:t>84 </a:t>
            </a:r>
            <a:r>
              <a:rPr lang="ru-RU" sz="900" dirty="0" err="1"/>
              <a:t>bytes</a:t>
            </a:r>
            <a:r>
              <a:rPr lang="ru-RU" sz="900" dirty="0"/>
              <a:t> </a:t>
            </a:r>
            <a:r>
              <a:rPr lang="ru-RU" sz="900" dirty="0" err="1"/>
              <a:t>from</a:t>
            </a:r>
            <a:r>
              <a:rPr lang="ru-RU" sz="900" dirty="0"/>
              <a:t> 192.168.0.200 </a:t>
            </a:r>
            <a:r>
              <a:rPr lang="ru-RU" sz="900" dirty="0" err="1"/>
              <a:t>icmp_seq</a:t>
            </a:r>
            <a:r>
              <a:rPr lang="ru-RU" sz="900" dirty="0"/>
              <a:t>=4 </a:t>
            </a:r>
            <a:r>
              <a:rPr lang="ru-RU" sz="900" dirty="0" err="1"/>
              <a:t>ttl</a:t>
            </a:r>
            <a:r>
              <a:rPr lang="ru-RU" sz="900" dirty="0"/>
              <a:t>=64 </a:t>
            </a:r>
            <a:r>
              <a:rPr lang="ru-RU" sz="900" dirty="0" err="1"/>
              <a:t>time</a:t>
            </a:r>
            <a:r>
              <a:rPr lang="ru-RU" sz="900" dirty="0"/>
              <a:t>=31.495 </a:t>
            </a:r>
            <a:r>
              <a:rPr lang="ru-RU" sz="900" dirty="0" err="1"/>
              <a:t>ms</a:t>
            </a:r>
            <a:endParaRPr lang="ru-RU" sz="900" dirty="0"/>
          </a:p>
          <a:p>
            <a:r>
              <a:rPr lang="ru-RU" sz="900" dirty="0"/>
              <a:t>84 </a:t>
            </a:r>
            <a:r>
              <a:rPr lang="ru-RU" sz="900" dirty="0" err="1"/>
              <a:t>bytes</a:t>
            </a:r>
            <a:r>
              <a:rPr lang="ru-RU" sz="900" dirty="0"/>
              <a:t> </a:t>
            </a:r>
            <a:r>
              <a:rPr lang="ru-RU" sz="900" dirty="0" err="1"/>
              <a:t>from</a:t>
            </a:r>
            <a:r>
              <a:rPr lang="ru-RU" sz="900" dirty="0"/>
              <a:t> 192.168.0.200 </a:t>
            </a:r>
            <a:r>
              <a:rPr lang="ru-RU" sz="900" dirty="0" err="1"/>
              <a:t>icmp_seq</a:t>
            </a:r>
            <a:r>
              <a:rPr lang="ru-RU" sz="900" dirty="0"/>
              <a:t>=5 </a:t>
            </a:r>
            <a:r>
              <a:rPr lang="ru-RU" sz="900" dirty="0" err="1"/>
              <a:t>ttl</a:t>
            </a:r>
            <a:r>
              <a:rPr lang="ru-RU" sz="900" dirty="0"/>
              <a:t>=64 </a:t>
            </a:r>
            <a:r>
              <a:rPr lang="ru-RU" sz="900" dirty="0" err="1"/>
              <a:t>time</a:t>
            </a:r>
            <a:r>
              <a:rPr lang="ru-RU" sz="900" dirty="0"/>
              <a:t>=27.188 </a:t>
            </a:r>
            <a:r>
              <a:rPr lang="ru-RU" sz="900" dirty="0" err="1"/>
              <a:t>ms</a:t>
            </a:r>
            <a:endParaRPr lang="ru-RU" sz="900" dirty="0"/>
          </a:p>
          <a:p>
            <a:endParaRPr lang="ru-RU" sz="900" dirty="0"/>
          </a:p>
          <a:p>
            <a:r>
              <a:rPr lang="ru-RU" sz="900" dirty="0"/>
              <a:t>VPCS&gt;</a:t>
            </a:r>
          </a:p>
        </p:txBody>
      </p:sp>
      <p:pic>
        <p:nvPicPr>
          <p:cNvPr id="11" name="Google Shape;5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0850" y="3317334"/>
            <a:ext cx="2475921" cy="1229504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12" name="Google Shape;5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9616" y="1071429"/>
            <a:ext cx="2523983" cy="1186862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4150378" y="1317135"/>
            <a:ext cx="1586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Roboto"/>
              </a:rPr>
              <a:t>Все </a:t>
            </a:r>
            <a:r>
              <a:rPr lang="en-US" sz="1200" dirty="0" smtClean="0">
                <a:latin typeface="Roboto"/>
              </a:rPr>
              <a:t>VTEP</a:t>
            </a:r>
            <a:r>
              <a:rPr lang="ru-RU" sz="1200" dirty="0" smtClean="0">
                <a:latin typeface="Roboto"/>
              </a:rPr>
              <a:t> присутствуют в таблице</a:t>
            </a:r>
            <a:endParaRPr lang="ru-RU" sz="1200" dirty="0">
              <a:latin typeface="Roboto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18874" y="3527837"/>
            <a:ext cx="2037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Roboto"/>
              </a:rPr>
              <a:t>Связность устройств между основным и резервным ЦОД</a:t>
            </a:r>
            <a:endParaRPr lang="ru-RU" sz="1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84848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103909"/>
            <a:ext cx="852060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/>
              <a:t>Проверка работы </a:t>
            </a:r>
            <a:r>
              <a:rPr lang="en-US" sz="2000" dirty="0" smtClean="0"/>
              <a:t>VxLAN </a:t>
            </a:r>
            <a:r>
              <a:rPr lang="ru-RU" sz="2000" dirty="0" smtClean="0"/>
              <a:t>фабрики</a:t>
            </a:r>
            <a:endParaRPr sz="2000" dirty="0"/>
          </a:p>
        </p:txBody>
      </p:sp>
      <p:pic>
        <p:nvPicPr>
          <p:cNvPr id="12" name="Google Shape;5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3946" y="851276"/>
            <a:ext cx="3048552" cy="1186862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6095971" y="1213874"/>
            <a:ext cx="1869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Roboto"/>
              </a:rPr>
              <a:t>Пример таблицы </a:t>
            </a:r>
            <a:r>
              <a:rPr lang="en-US" sz="1200" dirty="0" smtClean="0">
                <a:latin typeface="Roboto"/>
              </a:rPr>
              <a:t>BGP EVPN </a:t>
            </a:r>
            <a:r>
              <a:rPr lang="ru-RU" sz="1200" dirty="0" smtClean="0">
                <a:latin typeface="Roboto"/>
              </a:rPr>
              <a:t>на </a:t>
            </a:r>
            <a:r>
              <a:rPr lang="en-US" sz="1200" dirty="0" smtClean="0">
                <a:latin typeface="Roboto"/>
              </a:rPr>
              <a:t>Leaf1</a:t>
            </a:r>
            <a:endParaRPr lang="ru-RU" sz="1200" dirty="0">
              <a:latin typeface="Roboto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02499" y="609600"/>
            <a:ext cx="45373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00" dirty="0"/>
              <a:t>Leaf1#show </a:t>
            </a:r>
            <a:r>
              <a:rPr lang="ru-RU" sz="800" dirty="0" err="1"/>
              <a:t>bgp</a:t>
            </a:r>
            <a:r>
              <a:rPr lang="ru-RU" sz="800" dirty="0"/>
              <a:t> </a:t>
            </a:r>
            <a:r>
              <a:rPr lang="ru-RU" sz="800" dirty="0" err="1"/>
              <a:t>evpn</a:t>
            </a:r>
            <a:endParaRPr lang="ru-RU" sz="800" dirty="0"/>
          </a:p>
          <a:p>
            <a:r>
              <a:rPr lang="ru-RU" sz="800" dirty="0"/>
              <a:t>BGP </a:t>
            </a:r>
            <a:r>
              <a:rPr lang="ru-RU" sz="800" dirty="0" err="1"/>
              <a:t>routing</a:t>
            </a:r>
            <a:r>
              <a:rPr lang="ru-RU" sz="800" dirty="0"/>
              <a:t> </a:t>
            </a:r>
            <a:r>
              <a:rPr lang="ru-RU" sz="800" dirty="0" err="1"/>
              <a:t>table</a:t>
            </a:r>
            <a:r>
              <a:rPr lang="ru-RU" sz="800" dirty="0"/>
              <a:t> </a:t>
            </a:r>
            <a:r>
              <a:rPr lang="ru-RU" sz="800" dirty="0" err="1"/>
              <a:t>information</a:t>
            </a:r>
            <a:r>
              <a:rPr lang="ru-RU" sz="800" dirty="0"/>
              <a:t> </a:t>
            </a:r>
            <a:r>
              <a:rPr lang="ru-RU" sz="800" dirty="0" err="1"/>
              <a:t>for</a:t>
            </a:r>
            <a:r>
              <a:rPr lang="ru-RU" sz="800" dirty="0"/>
              <a:t> VRF default</a:t>
            </a:r>
          </a:p>
          <a:p>
            <a:r>
              <a:rPr lang="ru-RU" sz="800" dirty="0" err="1"/>
              <a:t>Router</a:t>
            </a:r>
            <a:r>
              <a:rPr lang="ru-RU" sz="800" dirty="0"/>
              <a:t> </a:t>
            </a:r>
            <a:r>
              <a:rPr lang="ru-RU" sz="800" dirty="0" err="1"/>
              <a:t>identifier</a:t>
            </a:r>
            <a:r>
              <a:rPr lang="ru-RU" sz="800" dirty="0"/>
              <a:t> 1.1.1.1, </a:t>
            </a:r>
            <a:r>
              <a:rPr lang="ru-RU" sz="800" dirty="0" err="1"/>
              <a:t>local</a:t>
            </a:r>
            <a:r>
              <a:rPr lang="ru-RU" sz="800" dirty="0"/>
              <a:t> AS </a:t>
            </a:r>
            <a:r>
              <a:rPr lang="ru-RU" sz="800" dirty="0" err="1"/>
              <a:t>number</a:t>
            </a:r>
            <a:r>
              <a:rPr lang="ru-RU" sz="800" dirty="0"/>
              <a:t> 65001</a:t>
            </a:r>
          </a:p>
          <a:p>
            <a:r>
              <a:rPr lang="ru-RU" sz="800" dirty="0" err="1"/>
              <a:t>Route</a:t>
            </a:r>
            <a:r>
              <a:rPr lang="ru-RU" sz="800" dirty="0"/>
              <a:t> </a:t>
            </a:r>
            <a:r>
              <a:rPr lang="ru-RU" sz="800" dirty="0" err="1"/>
              <a:t>status</a:t>
            </a:r>
            <a:r>
              <a:rPr lang="ru-RU" sz="800" dirty="0"/>
              <a:t> </a:t>
            </a:r>
            <a:r>
              <a:rPr lang="ru-RU" sz="800" dirty="0" err="1"/>
              <a:t>codes</a:t>
            </a:r>
            <a:r>
              <a:rPr lang="ru-RU" sz="800" dirty="0"/>
              <a:t>: * - </a:t>
            </a:r>
            <a:r>
              <a:rPr lang="ru-RU" sz="800" dirty="0" err="1"/>
              <a:t>valid</a:t>
            </a:r>
            <a:r>
              <a:rPr lang="ru-RU" sz="800" dirty="0"/>
              <a:t>, &gt; - </a:t>
            </a:r>
            <a:r>
              <a:rPr lang="ru-RU" sz="800" dirty="0" err="1"/>
              <a:t>active</a:t>
            </a:r>
            <a:r>
              <a:rPr lang="ru-RU" sz="800" dirty="0"/>
              <a:t>, S - </a:t>
            </a:r>
            <a:r>
              <a:rPr lang="ru-RU" sz="800" dirty="0" err="1"/>
              <a:t>Stale</a:t>
            </a:r>
            <a:r>
              <a:rPr lang="ru-RU" sz="800" dirty="0"/>
              <a:t>, E - ECMP </a:t>
            </a:r>
            <a:r>
              <a:rPr lang="ru-RU" sz="800" dirty="0" err="1"/>
              <a:t>head</a:t>
            </a:r>
            <a:r>
              <a:rPr lang="ru-RU" sz="800" dirty="0"/>
              <a:t>, e - ECMP</a:t>
            </a:r>
          </a:p>
          <a:p>
            <a:r>
              <a:rPr lang="ru-RU" sz="800" dirty="0"/>
              <a:t>                    c - </a:t>
            </a:r>
            <a:r>
              <a:rPr lang="ru-RU" sz="800" dirty="0" err="1"/>
              <a:t>Contributing</a:t>
            </a:r>
            <a:r>
              <a:rPr lang="ru-RU" sz="800" dirty="0"/>
              <a:t> </a:t>
            </a:r>
            <a:r>
              <a:rPr lang="ru-RU" sz="800" dirty="0" err="1"/>
              <a:t>to</a:t>
            </a:r>
            <a:r>
              <a:rPr lang="ru-RU" sz="800" dirty="0"/>
              <a:t> ECMP, % - </a:t>
            </a:r>
            <a:r>
              <a:rPr lang="ru-RU" sz="800" dirty="0" err="1"/>
              <a:t>Pending</a:t>
            </a:r>
            <a:r>
              <a:rPr lang="ru-RU" sz="800" dirty="0"/>
              <a:t> BGP </a:t>
            </a:r>
            <a:r>
              <a:rPr lang="ru-RU" sz="800" dirty="0" err="1"/>
              <a:t>convergence</a:t>
            </a:r>
            <a:endParaRPr lang="ru-RU" sz="800" dirty="0"/>
          </a:p>
          <a:p>
            <a:r>
              <a:rPr lang="ru-RU" sz="800" dirty="0" err="1"/>
              <a:t>Origin</a:t>
            </a:r>
            <a:r>
              <a:rPr lang="ru-RU" sz="800" dirty="0"/>
              <a:t> </a:t>
            </a:r>
            <a:r>
              <a:rPr lang="ru-RU" sz="800" dirty="0" err="1"/>
              <a:t>codes</a:t>
            </a:r>
            <a:r>
              <a:rPr lang="ru-RU" sz="800" dirty="0"/>
              <a:t>: i - IGP, e - EGP, ? - </a:t>
            </a:r>
            <a:r>
              <a:rPr lang="ru-RU" sz="800" dirty="0" err="1"/>
              <a:t>incomplete</a:t>
            </a:r>
            <a:endParaRPr lang="ru-RU" sz="800" dirty="0"/>
          </a:p>
          <a:p>
            <a:r>
              <a:rPr lang="ru-RU" sz="800" dirty="0"/>
              <a:t>AS Path </a:t>
            </a:r>
            <a:r>
              <a:rPr lang="ru-RU" sz="800" dirty="0" err="1"/>
              <a:t>Attributes</a:t>
            </a:r>
            <a:r>
              <a:rPr lang="ru-RU" sz="800" dirty="0"/>
              <a:t>: </a:t>
            </a:r>
            <a:r>
              <a:rPr lang="ru-RU" sz="800" dirty="0" err="1"/>
              <a:t>Or</a:t>
            </a:r>
            <a:r>
              <a:rPr lang="ru-RU" sz="800" dirty="0"/>
              <a:t>-ID - </a:t>
            </a:r>
            <a:r>
              <a:rPr lang="ru-RU" sz="800" dirty="0" err="1"/>
              <a:t>Originator</a:t>
            </a:r>
            <a:r>
              <a:rPr lang="ru-RU" sz="800" dirty="0"/>
              <a:t> ID, C-LST - </a:t>
            </a:r>
            <a:r>
              <a:rPr lang="ru-RU" sz="800" dirty="0" err="1"/>
              <a:t>Cluster</a:t>
            </a:r>
            <a:r>
              <a:rPr lang="ru-RU" sz="800" dirty="0"/>
              <a:t> </a:t>
            </a:r>
            <a:r>
              <a:rPr lang="ru-RU" sz="800" dirty="0" err="1"/>
              <a:t>List</a:t>
            </a:r>
            <a:r>
              <a:rPr lang="ru-RU" sz="800" dirty="0"/>
              <a:t>, LL </a:t>
            </a:r>
            <a:r>
              <a:rPr lang="ru-RU" sz="800" dirty="0" err="1"/>
              <a:t>Nexthop</a:t>
            </a:r>
            <a:r>
              <a:rPr lang="ru-RU" sz="800" dirty="0"/>
              <a:t> - </a:t>
            </a:r>
            <a:r>
              <a:rPr lang="ru-RU" sz="800" dirty="0" err="1"/>
              <a:t>Link</a:t>
            </a:r>
            <a:r>
              <a:rPr lang="ru-RU" sz="800" dirty="0"/>
              <a:t> </a:t>
            </a:r>
            <a:r>
              <a:rPr lang="ru-RU" sz="800" dirty="0" err="1"/>
              <a:t>Local</a:t>
            </a:r>
            <a:r>
              <a:rPr lang="ru-RU" sz="800" dirty="0"/>
              <a:t> </a:t>
            </a:r>
            <a:r>
              <a:rPr lang="ru-RU" sz="800" dirty="0" err="1"/>
              <a:t>Nexthop</a:t>
            </a:r>
            <a:endParaRPr lang="ru-RU" sz="800" dirty="0"/>
          </a:p>
          <a:p>
            <a:endParaRPr lang="ru-RU" sz="800" dirty="0"/>
          </a:p>
          <a:p>
            <a:r>
              <a:rPr lang="ru-RU" sz="800" dirty="0"/>
              <a:t>          </a:t>
            </a:r>
            <a:r>
              <a:rPr lang="ru-RU" sz="800" dirty="0" err="1"/>
              <a:t>Network</a:t>
            </a:r>
            <a:r>
              <a:rPr lang="ru-RU" sz="800" dirty="0"/>
              <a:t>                </a:t>
            </a:r>
            <a:r>
              <a:rPr lang="ru-RU" sz="800" dirty="0" err="1"/>
              <a:t>Next</a:t>
            </a:r>
            <a:r>
              <a:rPr lang="ru-RU" sz="800" dirty="0"/>
              <a:t> </a:t>
            </a:r>
            <a:r>
              <a:rPr lang="ru-RU" sz="800" dirty="0" err="1"/>
              <a:t>Hop</a:t>
            </a:r>
            <a:r>
              <a:rPr lang="ru-RU" sz="800" dirty="0"/>
              <a:t>              </a:t>
            </a:r>
            <a:r>
              <a:rPr lang="ru-RU" sz="800" dirty="0" err="1"/>
              <a:t>Metric</a:t>
            </a:r>
            <a:r>
              <a:rPr lang="ru-RU" sz="800" dirty="0"/>
              <a:t>  </a:t>
            </a:r>
            <a:r>
              <a:rPr lang="ru-RU" sz="800" dirty="0" err="1"/>
              <a:t>LocPref</a:t>
            </a:r>
            <a:r>
              <a:rPr lang="ru-RU" sz="800" dirty="0"/>
              <a:t> </a:t>
            </a:r>
            <a:r>
              <a:rPr lang="ru-RU" sz="800" dirty="0" err="1"/>
              <a:t>Weight</a:t>
            </a:r>
            <a:r>
              <a:rPr lang="ru-RU" sz="800" dirty="0"/>
              <a:t>  Path</a:t>
            </a:r>
          </a:p>
          <a:p>
            <a:r>
              <a:rPr lang="ru-RU" sz="800" dirty="0"/>
              <a:t> * &gt;      RD: 1.1.1.1:10 </a:t>
            </a:r>
            <a:r>
              <a:rPr lang="ru-RU" sz="800" dirty="0" err="1"/>
              <a:t>mac</a:t>
            </a:r>
            <a:r>
              <a:rPr lang="ru-RU" sz="800" dirty="0"/>
              <a:t>-ip 0050.7966.6807</a:t>
            </a:r>
          </a:p>
          <a:p>
            <a:r>
              <a:rPr lang="ru-RU" sz="800" dirty="0"/>
              <a:t>                                 -                     -       -       0       i</a:t>
            </a:r>
          </a:p>
          <a:p>
            <a:r>
              <a:rPr lang="ru-RU" sz="800" dirty="0"/>
              <a:t> * &gt;      RD: 1.1.1.1:10 </a:t>
            </a:r>
            <a:r>
              <a:rPr lang="ru-RU" sz="800" dirty="0" err="1"/>
              <a:t>mac</a:t>
            </a:r>
            <a:r>
              <a:rPr lang="ru-RU" sz="800" dirty="0"/>
              <a:t>-ip 0050.7966.6807 192.168.0.100</a:t>
            </a:r>
          </a:p>
          <a:p>
            <a:r>
              <a:rPr lang="ru-RU" sz="800" dirty="0"/>
              <a:t>                                 -                     -       -       0       i</a:t>
            </a:r>
          </a:p>
          <a:p>
            <a:r>
              <a:rPr lang="ru-RU" sz="800" dirty="0"/>
              <a:t> * &gt;      RD: 2.2.2.1:10 </a:t>
            </a:r>
            <a:r>
              <a:rPr lang="ru-RU" sz="800" dirty="0" err="1"/>
              <a:t>mac</a:t>
            </a:r>
            <a:r>
              <a:rPr lang="ru-RU" sz="800" dirty="0"/>
              <a:t>-ip 0050.7966.680a</a:t>
            </a:r>
          </a:p>
          <a:p>
            <a:r>
              <a:rPr lang="ru-RU" sz="800" dirty="0"/>
              <a:t>                                 2.2.2.1               -       100     0       65002 i</a:t>
            </a:r>
          </a:p>
          <a:p>
            <a:r>
              <a:rPr lang="ru-RU" sz="800" dirty="0"/>
              <a:t> * &gt;      RD: 1.1.1.1:10 </a:t>
            </a:r>
            <a:r>
              <a:rPr lang="ru-RU" sz="800" dirty="0" err="1"/>
              <a:t>imet</a:t>
            </a:r>
            <a:r>
              <a:rPr lang="ru-RU" sz="800" dirty="0"/>
              <a:t> 1.1.1.1</a:t>
            </a:r>
          </a:p>
          <a:p>
            <a:r>
              <a:rPr lang="ru-RU" sz="800" dirty="0"/>
              <a:t>                                 -                     -       -       0       i</a:t>
            </a:r>
          </a:p>
          <a:p>
            <a:r>
              <a:rPr lang="ru-RU" sz="800" dirty="0"/>
              <a:t> * &gt;      RD: 1.1.1.1:20 </a:t>
            </a:r>
            <a:r>
              <a:rPr lang="ru-RU" sz="800" dirty="0" err="1"/>
              <a:t>imet</a:t>
            </a:r>
            <a:r>
              <a:rPr lang="ru-RU" sz="800" dirty="0"/>
              <a:t> 1.1.1.1</a:t>
            </a:r>
          </a:p>
          <a:p>
            <a:r>
              <a:rPr lang="ru-RU" sz="800" dirty="0"/>
              <a:t>                                 -                     -       -       0       i</a:t>
            </a:r>
          </a:p>
          <a:p>
            <a:r>
              <a:rPr lang="ru-RU" sz="800" dirty="0"/>
              <a:t> * &gt;      RD: 1.1.1.2:10 </a:t>
            </a:r>
            <a:r>
              <a:rPr lang="ru-RU" sz="800" dirty="0" err="1"/>
              <a:t>imet</a:t>
            </a:r>
            <a:r>
              <a:rPr lang="ru-RU" sz="800" dirty="0"/>
              <a:t> 1.1.1.2</a:t>
            </a:r>
          </a:p>
          <a:p>
            <a:r>
              <a:rPr lang="ru-RU" sz="800" dirty="0"/>
              <a:t>                                 1.1.1.2               -       100     0       i </a:t>
            </a:r>
            <a:r>
              <a:rPr lang="ru-RU" sz="800" dirty="0" err="1"/>
              <a:t>Or</a:t>
            </a:r>
            <a:r>
              <a:rPr lang="ru-RU" sz="800" dirty="0"/>
              <a:t>-ID: 1.1.1.2 C-LST: 11.11.11.11</a:t>
            </a:r>
          </a:p>
          <a:p>
            <a:r>
              <a:rPr lang="ru-RU" sz="800" dirty="0"/>
              <a:t> * &gt;      RD: 1.1.1.2:20 </a:t>
            </a:r>
            <a:r>
              <a:rPr lang="ru-RU" sz="800" dirty="0" err="1"/>
              <a:t>imet</a:t>
            </a:r>
            <a:r>
              <a:rPr lang="ru-RU" sz="800" dirty="0"/>
              <a:t> 1.1.1.2</a:t>
            </a:r>
          </a:p>
          <a:p>
            <a:r>
              <a:rPr lang="ru-RU" sz="800" dirty="0"/>
              <a:t>                                 1.1.1.2               -       100     0       i </a:t>
            </a:r>
            <a:r>
              <a:rPr lang="ru-RU" sz="800" dirty="0" err="1"/>
              <a:t>Or</a:t>
            </a:r>
            <a:r>
              <a:rPr lang="ru-RU" sz="800" dirty="0"/>
              <a:t>-ID: 1.1.1.2 C-LST: 11.11.11.11</a:t>
            </a:r>
          </a:p>
          <a:p>
            <a:r>
              <a:rPr lang="ru-RU" sz="800" dirty="0"/>
              <a:t> * &gt;      RD: 1.1.1.3:10 </a:t>
            </a:r>
            <a:r>
              <a:rPr lang="ru-RU" sz="800" dirty="0" err="1"/>
              <a:t>imet</a:t>
            </a:r>
            <a:r>
              <a:rPr lang="ru-RU" sz="800" dirty="0"/>
              <a:t> 1.1.1.3</a:t>
            </a:r>
          </a:p>
          <a:p>
            <a:r>
              <a:rPr lang="ru-RU" sz="800" dirty="0"/>
              <a:t>                                 1.1.1.3               -       100     0       i </a:t>
            </a:r>
            <a:r>
              <a:rPr lang="ru-RU" sz="800" dirty="0" err="1"/>
              <a:t>Or</a:t>
            </a:r>
            <a:r>
              <a:rPr lang="ru-RU" sz="800" dirty="0"/>
              <a:t>-ID: 1.1.1.3 C-LST: 11.11.11.11</a:t>
            </a:r>
          </a:p>
          <a:p>
            <a:r>
              <a:rPr lang="ru-RU" sz="800" dirty="0"/>
              <a:t> * &gt;      RD: 1.1.1.3:20 </a:t>
            </a:r>
            <a:r>
              <a:rPr lang="ru-RU" sz="800" dirty="0" err="1"/>
              <a:t>imet</a:t>
            </a:r>
            <a:r>
              <a:rPr lang="ru-RU" sz="800" dirty="0"/>
              <a:t> 1.1.1.3</a:t>
            </a:r>
          </a:p>
          <a:p>
            <a:r>
              <a:rPr lang="ru-RU" sz="800" dirty="0"/>
              <a:t>                                 1.1.1.3               -       100     0       i </a:t>
            </a:r>
            <a:r>
              <a:rPr lang="ru-RU" sz="800" dirty="0" err="1"/>
              <a:t>Or</a:t>
            </a:r>
            <a:r>
              <a:rPr lang="ru-RU" sz="800" dirty="0"/>
              <a:t>-ID: 1.1.1.3 C-LST: 11.11.11.11</a:t>
            </a:r>
          </a:p>
          <a:p>
            <a:r>
              <a:rPr lang="ru-RU" sz="800" dirty="0"/>
              <a:t> * &gt;      RD: 2.2.2.1:10 </a:t>
            </a:r>
            <a:r>
              <a:rPr lang="ru-RU" sz="800" dirty="0" err="1"/>
              <a:t>imet</a:t>
            </a:r>
            <a:r>
              <a:rPr lang="ru-RU" sz="800" dirty="0"/>
              <a:t> 2.2.2.1</a:t>
            </a:r>
          </a:p>
          <a:p>
            <a:r>
              <a:rPr lang="ru-RU" sz="800" dirty="0"/>
              <a:t>                                 2.2.2.1               -       100     0       65002 i</a:t>
            </a:r>
          </a:p>
          <a:p>
            <a:r>
              <a:rPr lang="ru-RU" sz="800" dirty="0"/>
              <a:t> * &gt;      RD: 2.2.2.1:20 </a:t>
            </a:r>
            <a:r>
              <a:rPr lang="ru-RU" sz="800" dirty="0" err="1"/>
              <a:t>imet</a:t>
            </a:r>
            <a:r>
              <a:rPr lang="ru-RU" sz="800" dirty="0"/>
              <a:t> 2.2.2.1</a:t>
            </a:r>
          </a:p>
          <a:p>
            <a:r>
              <a:rPr lang="ru-RU" sz="800" dirty="0"/>
              <a:t>                                 2.2.2.1               -       100     0       65002 i</a:t>
            </a:r>
          </a:p>
          <a:p>
            <a:r>
              <a:rPr lang="ru-RU" sz="800" dirty="0"/>
              <a:t> * &gt;      RD: 2.2.2.3:10 </a:t>
            </a:r>
            <a:r>
              <a:rPr lang="ru-RU" sz="800" dirty="0" err="1"/>
              <a:t>imet</a:t>
            </a:r>
            <a:r>
              <a:rPr lang="ru-RU" sz="800" dirty="0"/>
              <a:t> 2.2.2.3</a:t>
            </a:r>
          </a:p>
          <a:p>
            <a:r>
              <a:rPr lang="ru-RU" sz="800" dirty="0"/>
              <a:t>                                 2.2.2.3               -       100     0       65002 i</a:t>
            </a:r>
          </a:p>
          <a:p>
            <a:r>
              <a:rPr lang="ru-RU" sz="800" dirty="0"/>
              <a:t> * &gt;      RD: 2.2.2.3:20 </a:t>
            </a:r>
            <a:r>
              <a:rPr lang="ru-RU" sz="800" dirty="0" err="1"/>
              <a:t>imet</a:t>
            </a:r>
            <a:r>
              <a:rPr lang="ru-RU" sz="800" dirty="0"/>
              <a:t> 2.2.2.3</a:t>
            </a:r>
          </a:p>
          <a:p>
            <a:r>
              <a:rPr lang="ru-RU" sz="800" dirty="0"/>
              <a:t>                                 2.2.2.3               -       100     0       65002 i</a:t>
            </a:r>
          </a:p>
          <a:p>
            <a:r>
              <a:rPr lang="ru-RU" sz="800" dirty="0"/>
              <a:t>Leaf1#</a:t>
            </a:r>
          </a:p>
        </p:txBody>
      </p:sp>
    </p:spTree>
    <p:extLst>
      <p:ext uri="{BB962C8B-B14F-4D97-AF65-F5344CB8AC3E}">
        <p14:creationId xmlns:p14="http://schemas.microsoft.com/office/powerpoint/2010/main" val="3390266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9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439" name="Google Shape;439;p99"/>
          <p:cNvGraphicFramePr/>
          <p:nvPr>
            <p:extLst>
              <p:ext uri="{D42A27DB-BD31-4B8C-83A1-F6EECF244321}">
                <p14:modId xmlns:p14="http://schemas.microsoft.com/office/powerpoint/2010/main" val="3265526761"/>
              </p:ext>
            </p:extLst>
          </p:nvPr>
        </p:nvGraphicFramePr>
        <p:xfrm>
          <a:off x="952500" y="1718400"/>
          <a:ext cx="7239000" cy="2974728"/>
        </p:xfrm>
        <a:graphic>
          <a:graphicData uri="http://schemas.openxmlformats.org/drawingml/2006/table">
            <a:tbl>
              <a:tblPr>
                <a:noFill/>
                <a:tableStyleId>{45F83033-D3FE-4680-B812-0C5AA79542D2}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Цель и задачи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достигнуты.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текущем проекте не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применялись технологии агрегирования (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MC-LAG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VPC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ESI)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также 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VRF 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L3VPN 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</a:t>
                      </a:r>
                      <a:r>
                        <a:rPr lang="en-US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Routing). 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Данные технологии планируется внедрять при модернизации.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оказался полезным на 100%, при разработке закреплены полученные знания ранее. </a:t>
                      </a:r>
                      <a:endParaRPr lang="ru-RU" sz="1600" dirty="0" smtClean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00"/>
          <p:cNvPicPr preferRelativeResize="0"/>
          <p:nvPr/>
        </p:nvPicPr>
        <p:blipFill rotWithShape="1">
          <a:blip r:embed="rId3">
            <a:alphaModFix/>
          </a:blip>
          <a:srcRect l="10873" b="29922"/>
          <a:stretch/>
        </p:blipFill>
        <p:spPr>
          <a:xfrm>
            <a:off x="-75950" y="0"/>
            <a:ext cx="940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00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100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00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100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00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01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01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62" name="Google Shape;46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4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>
              <a:buSzPts val="1100"/>
            </a:pPr>
            <a:r>
              <a:rPr lang="ru" sz="3000" dirty="0"/>
              <a:t>Тема: </a:t>
            </a:r>
            <a:r>
              <a:rPr lang="ru-RU" sz="1800" spc="-1" dirty="0"/>
              <a:t>Проектирование сети двух территориально разнесённых ЦОД с применением технологии </a:t>
            </a:r>
            <a:r>
              <a:rPr lang="ru-RU" sz="1800" spc="-1" dirty="0" smtClean="0"/>
              <a:t>VxLAN/EVPN.</a:t>
            </a:r>
            <a:r>
              <a:rPr lang="ru-RU" sz="2800" dirty="0">
                <a:solidFill>
                  <a:schemeClr val="lt1"/>
                </a:solidFill>
              </a:rPr>
              <a:t/>
            </a:r>
            <a:br>
              <a:rPr lang="ru-RU" sz="2800" dirty="0">
                <a:solidFill>
                  <a:schemeClr val="lt1"/>
                </a:solidFill>
              </a:rPr>
            </a:b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90" name="Google Shape;390;p94"/>
          <p:cNvPicPr preferRelativeResize="0"/>
          <p:nvPr/>
        </p:nvPicPr>
        <p:blipFill rotWithShape="1">
          <a:blip r:embed="rId3">
            <a:alphaModFix/>
          </a:blip>
          <a:srcRect t="30931" b="13765"/>
          <a:stretch/>
        </p:blipFill>
        <p:spPr>
          <a:xfrm>
            <a:off x="630000" y="21553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1" name="Google Shape;391;p94"/>
          <p:cNvSpPr txBox="1"/>
          <p:nvPr/>
        </p:nvSpPr>
        <p:spPr>
          <a:xfrm>
            <a:off x="3899475" y="274632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 smtClean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Дмитрий Зубков</a:t>
            </a:r>
            <a:endParaRPr sz="23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94"/>
          <p:cNvSpPr txBox="1"/>
          <p:nvPr/>
        </p:nvSpPr>
        <p:spPr>
          <a:xfrm>
            <a:off x="3899475" y="3122213"/>
            <a:ext cx="5337300" cy="66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 smtClean="0">
                <a:latin typeface="Roboto Medium"/>
                <a:ea typeface="Roboto Medium"/>
                <a:cs typeface="Roboto Medium"/>
                <a:sym typeface="Roboto Medium"/>
              </a:rPr>
              <a:t>Сетевой инженер в компании интеграторе.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 smtClean="0">
                <a:latin typeface="Roboto Medium"/>
                <a:ea typeface="Roboto Medium"/>
                <a:cs typeface="Roboto Medium"/>
                <a:sym typeface="Roboto Medium"/>
              </a:rPr>
              <a:t>Опыт работы сетевым инженером около шести лет. 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5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398" name="Google Shape;398;p95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95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95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95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2" name="Google Shape;402;p95"/>
          <p:cNvCxnSpPr>
            <a:stCxn id="398" idx="1"/>
            <a:endCxn id="399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95"/>
          <p:cNvCxnSpPr>
            <a:stCxn id="399" idx="1"/>
            <a:endCxn id="400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95"/>
          <p:cNvCxnSpPr>
            <a:stCxn id="400" idx="1"/>
            <a:endCxn id="401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95"/>
          <p:cNvCxnSpPr>
            <a:stCxn id="401" idx="1"/>
            <a:endCxn id="406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06" name="Google Shape;406;p95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6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2" name="Google Shape;412;p96"/>
          <p:cNvGraphicFramePr/>
          <p:nvPr>
            <p:extLst>
              <p:ext uri="{D42A27DB-BD31-4B8C-83A1-F6EECF244321}">
                <p14:modId xmlns:p14="http://schemas.microsoft.com/office/powerpoint/2010/main" val="3819898055"/>
              </p:ext>
            </p:extLst>
          </p:nvPr>
        </p:nvGraphicFramePr>
        <p:xfrm>
          <a:off x="952500" y="2382125"/>
          <a:ext cx="7239000" cy="2279068"/>
        </p:xfrm>
        <a:graphic>
          <a:graphicData uri="http://schemas.openxmlformats.org/drawingml/2006/table">
            <a:tbl>
              <a:tblPr>
                <a:noFill/>
                <a:tableStyleId>{45F83033-D3FE-4680-B812-0C5AA79542D2}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Определить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архитектуру сети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Сформировать адресное пространство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Выполнить</a:t>
                      </a:r>
                      <a:r>
                        <a:rPr lang="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проектирование 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Underlay 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Overlay 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сети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1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Выбрать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решение по 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DCI 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 </a:t>
                      </a: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Data Center Interconnection</a:t>
                      </a:r>
                      <a:r>
                        <a:rPr lang="ru-RU" sz="14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)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3" name="Google Shape;413;p96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Спроектировать 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основу сети ЦОД и резервного ЦОД с последующим масштабированием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9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425" name="Google Shape;425;p97"/>
          <p:cNvGraphicFramePr/>
          <p:nvPr>
            <p:extLst>
              <p:ext uri="{D42A27DB-BD31-4B8C-83A1-F6EECF244321}">
                <p14:modId xmlns:p14="http://schemas.microsoft.com/office/powerpoint/2010/main" val="10790037"/>
              </p:ext>
            </p:extLst>
          </p:nvPr>
        </p:nvGraphicFramePr>
        <p:xfrm>
          <a:off x="952500" y="1897775"/>
          <a:ext cx="7239000" cy="2596746"/>
        </p:xfrm>
        <a:graphic>
          <a:graphicData uri="http://schemas.openxmlformats.org/drawingml/2006/table">
            <a:tbl>
              <a:tblPr>
                <a:noFill/>
                <a:tableStyleId>{45F83033-D3FE-4680-B812-0C5AA79542D2}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strike="noStrike" spc="-1" dirty="0" smtClean="0">
                          <a:solidFill>
                            <a:srgbClr val="000000"/>
                          </a:solidFill>
                          <a:latin typeface="Arial"/>
                        </a:rPr>
                        <a:t>OSPF</a:t>
                      </a:r>
                      <a:r>
                        <a:rPr lang="en-US" sz="1600" b="0" strike="noStrike" spc="-1" baseline="0" dirty="0" smtClean="0">
                          <a:solidFill>
                            <a:srgbClr val="000000"/>
                          </a:solidFill>
                          <a:latin typeface="Arial"/>
                        </a:rPr>
                        <a:t> - </a:t>
                      </a:r>
                      <a:r>
                        <a:rPr lang="en-US" sz="1600" b="0" strike="noStrike" spc="-1" dirty="0" smtClean="0">
                          <a:solidFill>
                            <a:srgbClr val="000000"/>
                          </a:solidFill>
                          <a:latin typeface="Arial"/>
                        </a:rPr>
                        <a:t>для объединения устройств в Underlay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strike="noStrike" spc="-1" dirty="0" smtClean="0">
                          <a:solidFill>
                            <a:srgbClr val="000000"/>
                          </a:solidFill>
                          <a:latin typeface="Arial"/>
                        </a:rPr>
                        <a:t>BGP EVPN</a:t>
                      </a:r>
                      <a:r>
                        <a:rPr lang="en-US" sz="1600" b="0" strike="noStrike" spc="-1" baseline="0" dirty="0" smtClean="0">
                          <a:solidFill>
                            <a:srgbClr val="000000"/>
                          </a:solidFill>
                          <a:latin typeface="Arial"/>
                        </a:rPr>
                        <a:t> - </a:t>
                      </a:r>
                      <a:r>
                        <a:rPr lang="en-US" sz="1600" b="0" strike="noStrike" spc="-1" dirty="0" smtClean="0">
                          <a:solidFill>
                            <a:srgbClr val="000000"/>
                          </a:solidFill>
                          <a:latin typeface="Arial"/>
                        </a:rPr>
                        <a:t>для построения Overlay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r>
                        <a:rPr lang="ru" sz="16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VxLAN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EVPN - </a:t>
                      </a:r>
                      <a:r>
                        <a:rPr lang="ru-RU" sz="1600" b="0" i="0" dirty="0" smtClean="0">
                          <a:solidFill>
                            <a:srgbClr val="333333"/>
                          </a:solidFill>
                          <a:effectLst/>
                          <a:latin typeface="YS Text"/>
                        </a:rPr>
                        <a:t>технология сетевой виртуализации,</a:t>
                      </a:r>
                      <a:r>
                        <a:rPr lang="en-US" sz="1600" b="0" i="0" baseline="0" dirty="0" smtClean="0">
                          <a:solidFill>
                            <a:srgbClr val="333333"/>
                          </a:solidFill>
                          <a:effectLst/>
                          <a:latin typeface="YS Text"/>
                        </a:rPr>
                        <a:t> </a:t>
                      </a:r>
                      <a:r>
                        <a:rPr lang="ru-RU" sz="1600" b="0" i="0" dirty="0" smtClean="0">
                          <a:solidFill>
                            <a:srgbClr val="333333"/>
                          </a:solidFill>
                          <a:effectLst/>
                          <a:latin typeface="YS Text"/>
                        </a:rPr>
                        <a:t>для решения проблем масштабируемости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Multi-pod 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объединения двух ЦОД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 smtClean="0"/>
              <a:t>Схема сети</a:t>
            </a:r>
            <a:endParaRPr sz="3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" y="985149"/>
            <a:ext cx="7661563" cy="39726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756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 smtClean="0"/>
              <a:t>Планируемое расширение фабрики</a:t>
            </a:r>
            <a:endParaRPr sz="3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92" y="1212711"/>
            <a:ext cx="7578436" cy="32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5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55418"/>
            <a:ext cx="8520600" cy="5611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 smtClean="0"/>
              <a:t>Настройки </a:t>
            </a:r>
            <a:r>
              <a:rPr lang="en-US" sz="3000" dirty="0" smtClean="0"/>
              <a:t>Underlay</a:t>
            </a:r>
            <a:r>
              <a:rPr lang="ru-RU" sz="3000" dirty="0" smtClean="0"/>
              <a:t> основного ЦОД (</a:t>
            </a:r>
            <a:r>
              <a:rPr lang="en-US" sz="3000" dirty="0" smtClean="0"/>
              <a:t>Pod 1)</a:t>
            </a:r>
            <a:endParaRPr sz="30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00549" y="1191490"/>
            <a:ext cx="2189019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/>
              <a:t>!</a:t>
            </a:r>
          </a:p>
          <a:p>
            <a:r>
              <a:rPr lang="ru-RU" sz="900" dirty="0" err="1"/>
              <a:t>interface</a:t>
            </a:r>
            <a:r>
              <a:rPr lang="ru-RU" sz="900" dirty="0"/>
              <a:t> Ethernet1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description</a:t>
            </a:r>
            <a:r>
              <a:rPr lang="ru-RU" sz="900" dirty="0"/>
              <a:t> to_Leaf1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ip address 10.1.1.1/30</a:t>
            </a:r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0.0.0.1</a:t>
            </a:r>
          </a:p>
          <a:p>
            <a:r>
              <a:rPr lang="ru-RU" sz="900" dirty="0"/>
              <a:t>!</a:t>
            </a:r>
          </a:p>
          <a:p>
            <a:r>
              <a:rPr lang="ru-RU" sz="900" dirty="0" err="1"/>
              <a:t>interface</a:t>
            </a:r>
            <a:r>
              <a:rPr lang="ru-RU" sz="900" dirty="0"/>
              <a:t> Ethernet2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description</a:t>
            </a:r>
            <a:r>
              <a:rPr lang="ru-RU" sz="900" dirty="0"/>
              <a:t> to_Leaf2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ip address 10.1.2.1/30</a:t>
            </a:r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0.0.0.1</a:t>
            </a:r>
          </a:p>
          <a:p>
            <a:r>
              <a:rPr lang="ru-RU" sz="900" dirty="0"/>
              <a:t>!</a:t>
            </a:r>
          </a:p>
          <a:p>
            <a:r>
              <a:rPr lang="ru-RU" sz="900" dirty="0" err="1"/>
              <a:t>interface</a:t>
            </a:r>
            <a:r>
              <a:rPr lang="ru-RU" sz="900" dirty="0"/>
              <a:t> Ethernet3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description</a:t>
            </a:r>
            <a:r>
              <a:rPr lang="ru-RU" sz="900" dirty="0"/>
              <a:t> to_Border_Leaf1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ip address 10.1.3.1/30</a:t>
            </a:r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ip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0.0.0.1</a:t>
            </a:r>
          </a:p>
          <a:p>
            <a:r>
              <a:rPr lang="ru-RU" sz="1050" dirty="0"/>
              <a:t>!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192818" y="2156884"/>
            <a:ext cx="22790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/>
              <a:t>!</a:t>
            </a:r>
          </a:p>
          <a:p>
            <a:r>
              <a:rPr lang="ru-RU" sz="900" dirty="0" err="1"/>
              <a:t>router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router-id</a:t>
            </a:r>
            <a:r>
              <a:rPr lang="ru-RU" sz="900" dirty="0"/>
              <a:t> 11.11.11.11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bfd</a:t>
            </a:r>
            <a:r>
              <a:rPr lang="ru-RU" sz="900" dirty="0"/>
              <a:t> default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passive-interface</a:t>
            </a:r>
            <a:r>
              <a:rPr lang="ru-RU" sz="900" dirty="0"/>
              <a:t> default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passive-interface</a:t>
            </a:r>
            <a:r>
              <a:rPr lang="ru-RU" sz="900" dirty="0"/>
              <a:t> Ethernet1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passive-interface</a:t>
            </a:r>
            <a:r>
              <a:rPr lang="ru-RU" sz="900" dirty="0"/>
              <a:t> Ethernet2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passive-interface</a:t>
            </a:r>
            <a:r>
              <a:rPr lang="ru-RU" sz="900" dirty="0"/>
              <a:t> Ethernet3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max-lsa</a:t>
            </a:r>
            <a:r>
              <a:rPr lang="ru-RU" sz="900" dirty="0"/>
              <a:t> 12000</a:t>
            </a:r>
          </a:p>
          <a:p>
            <a:r>
              <a:rPr lang="ru-RU" sz="900" dirty="0"/>
              <a:t>!</a:t>
            </a:r>
          </a:p>
        </p:txBody>
      </p:sp>
      <p:sp>
        <p:nvSpPr>
          <p:cNvPr id="7" name="Google Shape;430;p98"/>
          <p:cNvSpPr txBox="1">
            <a:spLocks/>
          </p:cNvSpPr>
          <p:nvPr/>
        </p:nvSpPr>
        <p:spPr>
          <a:xfrm>
            <a:off x="500550" y="616527"/>
            <a:ext cx="852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2000" dirty="0" smtClean="0"/>
              <a:t>Пример настройки на </a:t>
            </a:r>
            <a:r>
              <a:rPr lang="en-US" sz="2000" dirty="0" smtClean="0"/>
              <a:t>Spine1</a:t>
            </a:r>
            <a:endParaRPr lang="ru-RU" sz="2000" dirty="0"/>
          </a:p>
        </p:txBody>
      </p:sp>
      <p:pic>
        <p:nvPicPr>
          <p:cNvPr id="8" name="Google Shape;5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568" y="1344630"/>
            <a:ext cx="1948176" cy="807723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111172" y="1344630"/>
            <a:ext cx="15863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</a:rPr>
              <a:t>P2P </a:t>
            </a:r>
            <a:r>
              <a:rPr lang="ru-RU" dirty="0" smtClean="0">
                <a:latin typeface="Roboto"/>
              </a:rPr>
              <a:t>линки между устройствами</a:t>
            </a:r>
            <a:endParaRPr lang="ru-RU" dirty="0">
              <a:latin typeface="Roboto"/>
            </a:endParaRPr>
          </a:p>
        </p:txBody>
      </p:sp>
      <p:pic>
        <p:nvPicPr>
          <p:cNvPr id="10" name="Google Shape;5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563" y="1713962"/>
            <a:ext cx="1948176" cy="807723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7212857" y="1856213"/>
            <a:ext cx="1586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</a:rPr>
              <a:t>Underlay </a:t>
            </a:r>
            <a:r>
              <a:rPr lang="ru-RU" dirty="0" smtClean="0">
                <a:latin typeface="Roboto"/>
              </a:rPr>
              <a:t>на базе протокола </a:t>
            </a:r>
            <a:r>
              <a:rPr lang="en-US" dirty="0" smtClean="0">
                <a:latin typeface="Roboto"/>
              </a:rPr>
              <a:t>OSPF</a:t>
            </a:r>
            <a:endParaRPr lang="ru-RU" dirty="0">
              <a:latin typeface="Roboto"/>
            </a:endParaRPr>
          </a:p>
        </p:txBody>
      </p:sp>
      <p:sp>
        <p:nvSpPr>
          <p:cNvPr id="12" name="Google Shape;430;p98">
            <a:hlinkClick r:id="rId4" action="ppaction://hlinksldjump"/>
          </p:cNvPr>
          <p:cNvSpPr txBox="1">
            <a:spLocks/>
          </p:cNvSpPr>
          <p:nvPr/>
        </p:nvSpPr>
        <p:spPr>
          <a:xfrm>
            <a:off x="500549" y="4459881"/>
            <a:ext cx="8457268" cy="42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1600" b="0" dirty="0" smtClean="0"/>
              <a:t>Конфигурация всех устройств </a:t>
            </a:r>
            <a:r>
              <a:rPr lang="en-US" sz="1600" b="0" dirty="0" smtClean="0"/>
              <a:t>VxLAN </a:t>
            </a:r>
            <a:r>
              <a:rPr lang="ru-RU" sz="1600" b="0" dirty="0" smtClean="0"/>
              <a:t>фабрики по ссылке: </a:t>
            </a:r>
            <a:r>
              <a:rPr lang="ru-RU" sz="1600" b="0" dirty="0" smtClean="0">
                <a:solidFill>
                  <a:schemeClr val="tx1"/>
                </a:solidFill>
                <a:hlinkClick r:id="rId5"/>
              </a:rPr>
              <a:t>Проект сети двух ЦОД</a:t>
            </a:r>
            <a:r>
              <a:rPr lang="ru-RU" sz="900" b="0" dirty="0" smtClean="0"/>
              <a:t> </a:t>
            </a:r>
            <a:endParaRPr lang="ru-RU" sz="900" b="0" dirty="0"/>
          </a:p>
        </p:txBody>
      </p:sp>
    </p:spTree>
    <p:extLst>
      <p:ext uri="{BB962C8B-B14F-4D97-AF65-F5344CB8AC3E}">
        <p14:creationId xmlns:p14="http://schemas.microsoft.com/office/powerpoint/2010/main" val="341820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103909"/>
            <a:ext cx="852060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 smtClean="0"/>
              <a:t>Логическая схема </a:t>
            </a:r>
            <a:r>
              <a:rPr lang="en-US" sz="2000" dirty="0" smtClean="0"/>
              <a:t>Underlay </a:t>
            </a:r>
            <a:r>
              <a:rPr lang="ru-RU" sz="2000" dirty="0" smtClean="0"/>
              <a:t>и </a:t>
            </a:r>
            <a:r>
              <a:rPr lang="en-US" sz="2000" dirty="0" smtClean="0"/>
              <a:t>Overlay </a:t>
            </a:r>
            <a:r>
              <a:rPr lang="ru-RU" sz="2000" dirty="0" smtClean="0"/>
              <a:t>сети</a:t>
            </a:r>
            <a:endParaRPr sz="2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0" y="1018310"/>
            <a:ext cx="4502727" cy="176645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1788" y="3061856"/>
            <a:ext cx="4488580" cy="1766454"/>
          </a:xfrm>
          <a:prstGeom prst="rect">
            <a:avLst/>
          </a:prstGeom>
        </p:spPr>
      </p:pic>
      <p:pic>
        <p:nvPicPr>
          <p:cNvPr id="13" name="Google Shape;584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1990" y="1018310"/>
            <a:ext cx="1948176" cy="807723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5443820" y="1094495"/>
            <a:ext cx="1586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Roboto"/>
              </a:rPr>
              <a:t>На </a:t>
            </a:r>
            <a:r>
              <a:rPr lang="en-US" sz="1200" dirty="0" smtClean="0">
                <a:latin typeface="Roboto"/>
              </a:rPr>
              <a:t>p2p</a:t>
            </a:r>
            <a:r>
              <a:rPr lang="ru-RU" sz="1200" dirty="0" smtClean="0">
                <a:latin typeface="Roboto"/>
              </a:rPr>
              <a:t> линках включён протокол </a:t>
            </a:r>
            <a:r>
              <a:rPr lang="en-US" sz="1200" dirty="0" smtClean="0">
                <a:latin typeface="Roboto"/>
              </a:rPr>
              <a:t>BFD</a:t>
            </a:r>
            <a:endParaRPr lang="ru-RU" sz="1200" dirty="0">
              <a:latin typeface="Roboto"/>
            </a:endParaRPr>
          </a:p>
        </p:txBody>
      </p:sp>
      <p:pic>
        <p:nvPicPr>
          <p:cNvPr id="17" name="Google Shape;583;p1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4082" y="3649263"/>
            <a:ext cx="1948175" cy="765766"/>
          </a:xfrm>
          <a:prstGeom prst="rect">
            <a:avLst/>
          </a:prstGeom>
          <a:noFill/>
          <a:ln>
            <a:noFill/>
          </a:ln>
          <a:effectLst>
            <a:outerShdw blurRad="114300" dist="19050" dir="588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9" name="TextBox 18"/>
          <p:cNvSpPr txBox="1"/>
          <p:nvPr/>
        </p:nvSpPr>
        <p:spPr>
          <a:xfrm>
            <a:off x="1229797" y="3801313"/>
            <a:ext cx="183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Roboto"/>
              </a:rPr>
              <a:t>DCI - Multi-pod</a:t>
            </a:r>
          </a:p>
          <a:p>
            <a:r>
              <a:rPr lang="en-US" sz="1200" dirty="0" smtClean="0">
                <a:latin typeface="Roboto"/>
              </a:rPr>
              <a:t>Spine – Route-Reflector</a:t>
            </a:r>
            <a:endParaRPr lang="ru-RU" sz="1200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28534950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783</Words>
  <Application>Microsoft Office PowerPoint</Application>
  <PresentationFormat>Экран (16:9)</PresentationFormat>
  <Paragraphs>151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Courier New</vt:lpstr>
      <vt:lpstr>Roboto</vt:lpstr>
      <vt:lpstr>Roboto Medium</vt:lpstr>
      <vt:lpstr>YS Text</vt:lpstr>
      <vt:lpstr>Светлая тема</vt:lpstr>
      <vt:lpstr>Светлая тема</vt:lpstr>
      <vt:lpstr>Презентация PowerPoint</vt:lpstr>
      <vt:lpstr>Защита проекта Тема: Проектирование сети двух территориально разнесённых ЦОД с применением технологии VxLAN/EVPN.    </vt:lpstr>
      <vt:lpstr>План защиты</vt:lpstr>
      <vt:lpstr>Презентация PowerPoint</vt:lpstr>
      <vt:lpstr>Какие технологии использовались </vt:lpstr>
      <vt:lpstr>Схема сети</vt:lpstr>
      <vt:lpstr>Планируемое расширение фабрики</vt:lpstr>
      <vt:lpstr>Настройки Underlay основного ЦОД (Pod 1)</vt:lpstr>
      <vt:lpstr>Логическая схема Underlay и Overlay сети</vt:lpstr>
      <vt:lpstr>Проверка работы VxLAN фабрики</vt:lpstr>
      <vt:lpstr>Проверка работы VxLAN фабрики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Зубков Дмитрий</cp:lastModifiedBy>
  <cp:revision>17</cp:revision>
  <dcterms:modified xsi:type="dcterms:W3CDTF">2025-02-05T11:12:15Z</dcterms:modified>
</cp:coreProperties>
</file>